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0"/>
  </p:notesMasterIdLst>
  <p:sldIdLst>
    <p:sldId id="270" r:id="rId2"/>
    <p:sldId id="271" r:id="rId3"/>
    <p:sldId id="272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56" r:id="rId18"/>
    <p:sldId id="258" r:id="rId19"/>
    <p:sldId id="257" r:id="rId20"/>
    <p:sldId id="259" r:id="rId21"/>
    <p:sldId id="261" r:id="rId22"/>
    <p:sldId id="262" r:id="rId23"/>
    <p:sldId id="263" r:id="rId24"/>
    <p:sldId id="267" r:id="rId25"/>
    <p:sldId id="265" r:id="rId26"/>
    <p:sldId id="266" r:id="rId27"/>
    <p:sldId id="268" r:id="rId28"/>
    <p:sldId id="26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444" autoAdjust="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28308-598F-41A3-B777-468695F4656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92D3C-564E-410C-A281-0436F29F34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Получив задание от исторической</a:t>
            </a:r>
            <a:r>
              <a:rPr lang="ru-RU" baseline="0" dirty="0"/>
              <a:t> конференции, мы отправились по следам Ивана Фёдоровича </a:t>
            </a:r>
            <a:r>
              <a:rPr lang="ru-RU" baseline="0" dirty="0" err="1"/>
              <a:t>Онищенка</a:t>
            </a:r>
            <a:r>
              <a:rPr lang="ru-RU" baseline="0" dirty="0"/>
              <a:t>, надеясь узнать какую либо достоверную информацию о нём.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76D23-A128-4D93-9689-17C7CA25AD3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56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Дата рождения – Жабко-Потапович – 1830 г., Арсения Рождественский</a:t>
            </a:r>
            <a:r>
              <a:rPr lang="ru-RU" baseline="0" dirty="0"/>
              <a:t> – прибл.1830, Автор книги - 1832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На съезде наших верующих в г. Кировограде летом 1943 г. правнук И. Онищенко, член баптистской церкви, был живым свидетелем живой веры рода Онищенко и самого основателя рода. О последних годах и днях евангельского пионера известно очень мало. Умер он в с. Основе в своей семье года 1892-го так тихо и незаметно, как тихо он для Христа и своего народа жил и трудился, оставив многих учеников и последователей.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76D23-A128-4D93-9689-17C7CA25AD3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3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Жительница села Основа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69 лет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Праправнучка Ивана Федоровича Онищенко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Описание</a:t>
            </a:r>
            <a:r>
              <a:rPr lang="ru-RU" sz="1200" b="1" baseline="0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Онищенко: </a:t>
            </a:r>
            <a:r>
              <a:rPr lang="ru-RU" sz="1200" b="1" baseline="0" dirty="0" err="1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высокий,худой</a:t>
            </a:r>
            <a:r>
              <a:rPr lang="ru-RU" sz="1200" b="1" baseline="0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, с детски-простодушными глазами…</a:t>
            </a:r>
            <a:endParaRPr lang="ru-RU" sz="1200" b="1" dirty="0">
              <a:ln>
                <a:solidFill>
                  <a:srgbClr val="0070C0"/>
                </a:solidFill>
              </a:ln>
              <a:solidFill>
                <a:srgbClr val="FFFF0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76D23-A128-4D93-9689-17C7CA25AD3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24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Наша фотография с ней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76D23-A128-4D93-9689-17C7CA25AD3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689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1857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76D23-A128-4D93-9689-17C7CA25AD3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671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Церковь, построенная в 1798 г., в которую ходил Онищенко. Православный дух. Отец Олег.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76D23-A128-4D93-9689-17C7CA25AD3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903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Иван Григорьевич Рябошапка – один из пионеров евангельского пробуждения на Украине. Его жизнь и служение оставили неизгладимый след в истории нашего братства.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92D3C-564E-410C-A281-0436F29F345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Иван Григорьевич Рябошапка, будущий благословенный служитель Божий, родился в 1831 году в селе </a:t>
            </a:r>
            <a:r>
              <a:rPr lang="ru-RU" dirty="0" err="1"/>
              <a:t>Любомирка</a:t>
            </a:r>
            <a:r>
              <a:rPr lang="ru-RU" dirty="0"/>
              <a:t> </a:t>
            </a:r>
            <a:r>
              <a:rPr lang="ru-RU" dirty="0" err="1"/>
              <a:t>Елисаветградского</a:t>
            </a:r>
            <a:r>
              <a:rPr lang="ru-RU" dirty="0"/>
              <a:t> уезда Херсонской губернии (ныне Кировоградская область). Родители его были бедные крепостные крестьяне. Они не смогли послать его в школу, и грамоте он научился уже в зрелом возрасте. С детских лет он познал тяжелый крестьянский труд. Вначале был пастухом, потом обучился кузнечному и слесарному делу. Но семья продолжала нищенствовать, и в поисках работы Рябошапка исходил всю Херсонскую губернию, бывал на </a:t>
            </a:r>
            <a:r>
              <a:rPr lang="ru-RU" dirty="0" err="1"/>
              <a:t>Екатеринославщине</a:t>
            </a:r>
            <a:r>
              <a:rPr lang="ru-RU" dirty="0"/>
              <a:t> и в </a:t>
            </a:r>
            <a:r>
              <a:rPr lang="ru-RU" dirty="0" err="1"/>
              <a:t>Таврии</a:t>
            </a:r>
            <a:r>
              <a:rPr lang="ru-RU" dirty="0"/>
              <a:t>. У него были не заурядные способности. </a:t>
            </a:r>
            <a:r>
              <a:rPr lang="ru-RU"/>
              <a:t>Школу никогда ни посещал, но у одного солдата знакомого выучился читать и писать.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92D3C-564E-410C-A281-0436F29F345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DC491C5E-DAE5-4A6F-8F43-B91EED613EFD}" type="datetime1">
              <a:rPr lang="ru-RU" smtClean="0"/>
              <a:t>18.08.2017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77BA-C3E2-43F5-91ED-E56688202BAB}" type="datetime1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4B09-FBE8-4873-925C-253F8F700BCA}" type="datetime1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00DEE-29F1-44E2-81B4-5051A788D64C}" type="datetime1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45186D3B-F755-44D2-8ECE-5BA91535228A}" type="datetime1">
              <a:rPr lang="ru-RU" smtClean="0"/>
              <a:t>18.08.2017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5C9C-0456-4AAE-9760-6607B6D3F76C}" type="datetime1">
              <a:rPr lang="ru-RU" smtClean="0"/>
              <a:t>18.08.2017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8940-FE3C-4ECA-9FDB-8D07155BFDC3}" type="datetime1">
              <a:rPr lang="ru-RU" smtClean="0"/>
              <a:t>18.08.2017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327A-835D-43AC-AB87-C6A084858CF3}" type="datetime1">
              <a:rPr lang="ru-RU" smtClean="0"/>
              <a:t>18.08.2017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786A0-5D37-4A29-BA63-F0286BC6D43E}" type="datetime1">
              <a:rPr lang="ru-RU" smtClean="0"/>
              <a:t>18.08.2017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3F2F1794-ECE3-4173-9629-ED487D89F1AF}" type="datetime1">
              <a:rPr lang="ru-RU" smtClean="0"/>
              <a:t>18.08.2017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103D832B-FA1D-4A7A-BB5A-5591F290F4EF}" type="datetime1">
              <a:rPr lang="ru-RU" smtClean="0"/>
              <a:t>18.08.2017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7A7FEAA2-E255-4DA7-A8B4-A8D3197C0DD6}" type="datetime1">
              <a:rPr lang="ru-RU" smtClean="0"/>
              <a:t>18.08.2017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WAV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0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214422"/>
            <a:ext cx="8429684" cy="2171714"/>
          </a:xfrm>
        </p:spPr>
        <p:txBody>
          <a:bodyPr>
            <a:noAutofit/>
          </a:bodyPr>
          <a:lstStyle/>
          <a:p>
            <a:r>
              <a:rPr lang="ru-RU" sz="115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Monotype Corsiva" pitchFamily="66" charset="0"/>
              </a:rPr>
              <a:t>По следам Евангелиста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E3A33D-C5F0-499E-B87F-BE0542F2A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3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DSC2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9144000" cy="6143668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7E0A808-853D-4D3D-88C9-E563CF71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91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7691" y="214290"/>
            <a:ext cx="9357575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E8522FF-850F-4782-837D-BCA3CED8C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01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188" y="285728"/>
            <a:ext cx="9097812" cy="6042577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691041-4704-4399-A336-F86DF328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30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1144204" y="1187833"/>
            <a:ext cx="6814371" cy="4525963"/>
          </a:xfrm>
        </p:spPr>
      </p:pic>
      <p:pic>
        <p:nvPicPr>
          <p:cNvPr id="5" name="Рисунок 4" descr="_DSC2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437531" y="1151529"/>
            <a:ext cx="6857999" cy="455494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D250BC-A6AF-4F05-949B-9E644E2E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69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_DSC2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333"/>
          <a:stretch>
            <a:fillRect/>
          </a:stretch>
        </p:blipFill>
        <p:spPr>
          <a:xfrm>
            <a:off x="0" y="0"/>
            <a:ext cx="92236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8B18D01-09B3-4B17-A047-34A66AF6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361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DSC2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9081050" cy="6031444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EFF1C68-9E19-4C88-9A2B-B4E31027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018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DSC2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097812" cy="6042577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E4DD42D-C075-4881-9B10-F42D6BF7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027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2714620"/>
            <a:ext cx="8786874" cy="4143380"/>
          </a:xfrm>
        </p:spPr>
        <p:txBody>
          <a:bodyPr>
            <a:noAutofit/>
          </a:bodyPr>
          <a:lstStyle/>
          <a:p>
            <a:r>
              <a:rPr lang="ru-RU" sz="1400" dirty="0"/>
              <a:t>N150x Ф.1, Оп.1, Д.40</a:t>
            </a:r>
          </a:p>
          <a:p>
            <a:r>
              <a:rPr lang="ru-RU" sz="1400" dirty="0"/>
              <a:t> Министерство Внутренних Дел</a:t>
            </a:r>
          </a:p>
          <a:p>
            <a:r>
              <a:rPr lang="ru-RU" sz="1400" dirty="0"/>
              <a:t> Киевский Губернатор по канцелярии</a:t>
            </a:r>
          </a:p>
          <a:p>
            <a:r>
              <a:rPr lang="ru-RU" sz="1400" dirty="0"/>
              <a:t> Частичная секретность</a:t>
            </a:r>
          </a:p>
          <a:p>
            <a:r>
              <a:rPr lang="ru-RU" sz="1400" dirty="0"/>
              <a:t> 30 ноября, 1873 года</a:t>
            </a:r>
          </a:p>
          <a:p>
            <a:r>
              <a:rPr lang="ru-RU" sz="1400" dirty="0"/>
              <a:t> N4196, Киев</a:t>
            </a:r>
          </a:p>
          <a:p>
            <a:endParaRPr lang="ru-RU" sz="1400" dirty="0"/>
          </a:p>
          <a:p>
            <a:r>
              <a:rPr lang="ru-RU" sz="1400" dirty="0"/>
              <a:t> Господину херсонскому Губернатору</a:t>
            </a:r>
          </a:p>
          <a:p>
            <a:endParaRPr lang="ru-RU" sz="1400" dirty="0"/>
          </a:p>
          <a:p>
            <a:r>
              <a:rPr lang="ru-RU" sz="1400" dirty="0"/>
              <a:t> Сообщается, что в Чаплинку Таращанского уезда приезжал Рябошапка, который, проповедуя учение штундистов, имеет много последователей, считающих его своим священником и </a:t>
            </a:r>
            <a:r>
              <a:rPr lang="ru-RU" sz="1400" b="1" dirty="0"/>
              <a:t>Апостолом</a:t>
            </a:r>
            <a:r>
              <a:rPr lang="ru-RU" sz="1400" dirty="0"/>
              <a:t>. У крестьян с. Чаплинки есть портрет Рябошапки, почитаемый ими выше икон. Приметы Рябошапки следующие: лет около 45, роста выше среднего, волосы на голове темно-русые, лицо круглое, носит бороду, одевается в костюм более немецкого покроя. По заявлению крестьянина Димитрия, Рябошапка имеет в с. </a:t>
            </a:r>
            <a:r>
              <a:rPr lang="ru-RU" sz="1400" dirty="0" err="1"/>
              <a:t>Любомирке</a:t>
            </a:r>
            <a:r>
              <a:rPr lang="ru-RU" sz="1400" dirty="0"/>
              <a:t> мельницу.</a:t>
            </a:r>
          </a:p>
          <a:p>
            <a:endParaRPr lang="ru-RU" sz="1400" dirty="0"/>
          </a:p>
          <a:p>
            <a:r>
              <a:rPr lang="ru-RU" sz="1400" dirty="0"/>
              <a:t> Губернатор (подпись)</a:t>
            </a:r>
          </a:p>
          <a:p>
            <a:endParaRPr lang="ru-RU" sz="1400" dirty="0"/>
          </a:p>
          <a:p>
            <a:r>
              <a:rPr lang="ru-RU" sz="1400" dirty="0"/>
              <a:t> Правитель Канцелярии (подпись)</a:t>
            </a:r>
          </a:p>
          <a:p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285860"/>
            <a:ext cx="7000924" cy="1304941"/>
          </a:xfrm>
        </p:spPr>
        <p:txBody>
          <a:bodyPr>
            <a:noAutofit/>
          </a:bodyPr>
          <a:lstStyle/>
          <a:p>
            <a:pPr algn="l"/>
            <a:r>
              <a:rPr lang="ru-RU" sz="54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</a:rPr>
              <a:t>Иван Рябошапка</a:t>
            </a:r>
            <a:r>
              <a:rPr lang="en-US" sz="54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Vivaldi" pitchFamily="66" charset="0"/>
              </a:rPr>
              <a:t> -</a:t>
            </a:r>
            <a:r>
              <a:rPr lang="ru-RU" sz="54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</a:rPr>
              <a:t> украинский апостол 19 века</a:t>
            </a:r>
          </a:p>
        </p:txBody>
      </p:sp>
      <p:pic>
        <p:nvPicPr>
          <p:cNvPr id="5" name="Рисунок 4" descr="Ryaboshapka-1.jp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lum contrast="30000"/>
          </a:blip>
          <a:stretch>
            <a:fillRect/>
          </a:stretch>
        </p:blipFill>
        <p:spPr>
          <a:xfrm>
            <a:off x="7215206" y="214289"/>
            <a:ext cx="1728604" cy="240124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50A652-5C1C-47AE-874C-BAF6457F2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0"/>
            <a:ext cx="3857652" cy="5500726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ln>
                  <a:solidFill>
                    <a:srgbClr val="FFFF00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</a:rPr>
              <a:t>Иван Григорьевич Рябошапка</a:t>
            </a:r>
            <a:br>
              <a:rPr lang="ru-RU" dirty="0">
                <a:ln>
                  <a:solidFill>
                    <a:srgbClr val="FFFF00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ru-RU" dirty="0">
                <a:ln>
                  <a:solidFill>
                    <a:srgbClr val="FFFF00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dirty="0">
                <a:ln>
                  <a:solidFill>
                    <a:srgbClr val="FFFF00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</a:rPr>
              <a:t>(1831-1900) 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 descr="рябош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072098" cy="6762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010540B-FF94-40AD-882A-D90E574F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err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</a:rPr>
              <a:t>Жизнь</a:t>
            </a:r>
            <a:r>
              <a:rPr lang="uk-UA" sz="60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</a:rPr>
              <a:t> до </a:t>
            </a:r>
            <a:r>
              <a:rPr lang="uk-UA" sz="6000" dirty="0" err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</a:rPr>
              <a:t>обращения</a:t>
            </a:r>
            <a:endParaRPr lang="ru-RU" sz="6000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Содержимое 6" descr="Mykola_Pymonenko-Sinoki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34" y="1428736"/>
            <a:ext cx="8303843" cy="5214974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0416728-20E3-4C85-8ED7-2D855F26F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0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4643470"/>
          </a:xfrm>
        </p:spPr>
        <p:txBody>
          <a:bodyPr>
            <a:normAutofit/>
          </a:bodyPr>
          <a:lstStyle/>
          <a:p>
            <a:r>
              <a:rPr lang="ru-RU" sz="8900" b="1" dirty="0">
                <a:ln w="1778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 Федорович Онищенко</a:t>
            </a:r>
            <a:br>
              <a:rPr lang="ru-RU" sz="8000" b="1" dirty="0">
                <a:ln w="1778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600" b="1" dirty="0">
                <a:ln w="1778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(ок.1830-ок.1890)</a:t>
            </a:r>
            <a:endParaRPr lang="ru-RU" sz="7200" b="1" dirty="0">
              <a:ln w="17780" cmpd="sng">
                <a:solidFill>
                  <a:srgbClr val="0070C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5357826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</a:rPr>
              <a:t>Одесское объединение МСЦ ЕХБ</a:t>
            </a:r>
          </a:p>
          <a:p>
            <a:r>
              <a:rPr lang="ru-RU" sz="2400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</a:rPr>
              <a:t>2016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A2A61A-8315-4B27-87B8-50AFE371FB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8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dirty="0" err="1">
                <a:ln>
                  <a:solidFill>
                    <a:srgbClr val="FFFF00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Богоискание</a:t>
            </a:r>
            <a:endParaRPr lang="ru-RU" sz="7200" dirty="0">
              <a:ln>
                <a:solidFill>
                  <a:srgbClr val="FFFF00"/>
                </a:solidFill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5860"/>
            <a:ext cx="914406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6B3894F-2238-42BF-9083-780411D0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istory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928670"/>
            <a:ext cx="4643470" cy="574373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8000" dirty="0" err="1">
                <a:ln>
                  <a:solidFill>
                    <a:srgbClr val="FFFF00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Обращение</a:t>
            </a:r>
            <a:endParaRPr lang="ru-RU" sz="7200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1EE6CAE-3EE0-4248-99FC-DBB2A866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e918203e3f48e872e0af19eac7cf07.jpg"/>
          <p:cNvPicPr>
            <a:picLocks noGrp="1" noChangeAspect="1"/>
          </p:cNvPicPr>
          <p:nvPr>
            <p:ph idx="1"/>
          </p:nvPr>
        </p:nvPicPr>
        <p:blipFill>
          <a:blip r:embed="rId2"/>
          <a:srcRect b="6945"/>
          <a:stretch>
            <a:fillRect/>
          </a:stretch>
        </p:blipFill>
        <p:spPr>
          <a:xfrm>
            <a:off x="2428860" y="1142984"/>
            <a:ext cx="4500594" cy="55840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800" dirty="0">
                <a:ln>
                  <a:solidFill>
                    <a:srgbClr val="FFFF00"/>
                  </a:solidFill>
                </a:ln>
              </a:rPr>
              <a:t>Крещение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5EC7907-CF1F-45B5-B434-402DEA28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Служение </a:t>
            </a:r>
          </a:p>
        </p:txBody>
      </p:sp>
      <p:pic>
        <p:nvPicPr>
          <p:cNvPr id="4" name="Содержимое 3" descr="Kulikov_Fair_19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52"/>
            <a:ext cx="9144000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97BEC7-D38D-41E4-B4A4-E22F03FBA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aptis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8631"/>
            <a:ext cx="9144000" cy="6389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1214422"/>
            <a:ext cx="3686172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</a:rPr>
              <a:t>Первые плоды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7FF434-4981-4AED-BE53-84E40431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ябош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072066" cy="676275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0"/>
            <a:ext cx="3614734" cy="2032456"/>
          </a:xfrm>
        </p:spPr>
        <p:txBody>
          <a:bodyPr>
            <a:normAutofit/>
          </a:bodyPr>
          <a:lstStyle/>
          <a:p>
            <a:r>
              <a:rPr lang="ru-RU" sz="5400" dirty="0">
                <a:ln>
                  <a:solidFill>
                    <a:srgbClr val="FFFF00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</a:rPr>
              <a:t>У Корфа</a:t>
            </a:r>
            <a:br>
              <a:rPr lang="ru-RU" sz="5400" dirty="0">
                <a:ln>
                  <a:solidFill>
                    <a:srgbClr val="FFFF00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5400" dirty="0">
                <a:ln>
                  <a:solidFill>
                    <a:srgbClr val="FFFF00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</a:rPr>
              <a:t>  в гостях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09FBC31-66DD-490D-A7B0-1715FDC5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Духовное_собрание_с_Библие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5860"/>
            <a:ext cx="9157456" cy="5572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>
                <a:ln>
                  <a:solidFill>
                    <a:srgbClr val="FFFF00"/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</a:rPr>
              <a:t>Служение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AAFCE3F-DE8F-46AF-A4A1-313BBE07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47794"/>
            <a:ext cx="6328252" cy="68102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0"/>
            <a:ext cx="4857784" cy="103937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n>
                  <a:solidFill>
                    <a:srgbClr val="FFFF00"/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</a:rPr>
              <a:t>Ссылка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758306-C726-4DA3-B6DF-0EB37126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орога в вечность)))-1.jpg"/>
          <p:cNvPicPr>
            <a:picLocks noGrp="1" noChangeAspect="1"/>
          </p:cNvPicPr>
          <p:nvPr>
            <p:ph idx="1"/>
          </p:nvPr>
        </p:nvPicPr>
        <p:blipFill>
          <a:blip r:embed="rId2"/>
          <a:srcRect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142852"/>
            <a:ext cx="4686304" cy="896494"/>
          </a:xfrm>
        </p:spPr>
        <p:txBody>
          <a:bodyPr>
            <a:normAutofit fontScale="90000"/>
          </a:bodyPr>
          <a:lstStyle/>
          <a:p>
            <a:r>
              <a:rPr lang="ru-RU" dirty="0">
                <a:ln>
                  <a:solidFill>
                    <a:srgbClr val="FFFF00"/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</a:rPr>
              <a:t>Дорога в вечность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AC645E8-1298-4EFE-B625-43E94EA53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b11aedf9f5a5411e6f889b457660404d.jpg"/>
          <p:cNvPicPr>
            <a:picLocks noGrp="1" noChangeAspect="1"/>
          </p:cNvPicPr>
          <p:nvPr>
            <p:ph idx="1"/>
          </p:nvPr>
        </p:nvPicPr>
        <p:blipFill>
          <a:blip r:embed="rId2"/>
          <a:srcRect b="6250"/>
          <a:stretch>
            <a:fillRect/>
          </a:stretch>
        </p:blipFill>
        <p:spPr>
          <a:xfrm>
            <a:off x="1785918" y="0"/>
            <a:ext cx="5486386" cy="6858000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306C61C-6187-43DA-BB57-CA4F8D5F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103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DSC_03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3884" r="6588" b="7891"/>
          <a:stretch>
            <a:fillRect/>
          </a:stretch>
        </p:blipFill>
        <p:spPr>
          <a:xfrm rot="16200000">
            <a:off x="1767114" y="-1767116"/>
            <a:ext cx="5609771" cy="9144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5572140"/>
            <a:ext cx="9144000" cy="12858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Антонина </a:t>
            </a:r>
            <a:r>
              <a:rPr lang="ru-RU" sz="7200" b="1" dirty="0" err="1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Мосийчук</a:t>
            </a:r>
            <a:r>
              <a:rPr lang="ru-RU" sz="72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11A87E0-F670-40D8-822B-BBEB1146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55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_03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906" r="7812"/>
          <a:stretch>
            <a:fillRect/>
          </a:stretch>
        </p:blipFill>
        <p:spPr>
          <a:xfrm>
            <a:off x="0" y="13359"/>
            <a:ext cx="9144000" cy="684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D502DA-B0E9-4E99-8CCA-766DEA13C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657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85720" y="124993"/>
            <a:ext cx="8770466" cy="6577850"/>
          </a:xfrm>
        </p:spPr>
      </p:pic>
      <p:pic>
        <p:nvPicPr>
          <p:cNvPr id="7" name="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4800" y="1643050"/>
            <a:ext cx="304800" cy="304800"/>
          </a:xfrm>
          <a:prstGeom prst="rect">
            <a:avLst/>
          </a:prstGeom>
        </p:spPr>
      </p:pic>
      <p:pic>
        <p:nvPicPr>
          <p:cNvPr id="8" name="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4286256"/>
            <a:ext cx="3048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2132" y="285728"/>
            <a:ext cx="428628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r>
              <a:rPr lang="ru-RU" sz="60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Ганищенко</a:t>
            </a:r>
            <a:r>
              <a:rPr lang="ru-RU" sz="60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Михаил      Яковлевич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158" y="214290"/>
            <a:ext cx="485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Аргумент №3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8C9D63E-BDFB-48CF-AFBD-80906B7B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0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4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372" r="4070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5B02DC7-86BD-485D-850E-7AE9E850F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1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Autofit/>
          </a:bodyPr>
          <a:lstStyle/>
          <a:p>
            <a:r>
              <a:rPr lang="ru-RU" sz="72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Ряснополь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71612"/>
            <a:ext cx="8572560" cy="507209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dirty="0"/>
              <a:t>Из книги «Евангелист Иван Онищенко» :</a:t>
            </a:r>
          </a:p>
          <a:p>
            <a:pPr>
              <a:buNone/>
            </a:pPr>
            <a:r>
              <a:rPr lang="ru-RU" dirty="0"/>
              <a:t>      «…К вечеру следующего дня в </a:t>
            </a:r>
            <a:r>
              <a:rPr lang="ru-RU" dirty="0" err="1"/>
              <a:t>Ряснополье</a:t>
            </a:r>
            <a:r>
              <a:rPr lang="ru-RU" dirty="0"/>
              <a:t> собралось около двадцати человек евангелистов. …</a:t>
            </a:r>
          </a:p>
          <a:p>
            <a:pPr>
              <a:buNone/>
            </a:pPr>
            <a:r>
              <a:rPr lang="ru-RU" dirty="0"/>
              <a:t>Вопросы были следующие:</a:t>
            </a:r>
          </a:p>
          <a:p>
            <a:pPr>
              <a:buNone/>
            </a:pPr>
            <a:r>
              <a:rPr lang="ru-RU" dirty="0"/>
              <a:t>1. Как называться.</a:t>
            </a:r>
          </a:p>
          <a:p>
            <a:pPr>
              <a:buNone/>
            </a:pPr>
            <a:r>
              <a:rPr lang="ru-RU" dirty="0"/>
              <a:t>2. О крещении.</a:t>
            </a:r>
          </a:p>
          <a:p>
            <a:pPr>
              <a:buNone/>
            </a:pPr>
            <a:r>
              <a:rPr lang="ru-RU" dirty="0"/>
              <a:t>3. О воспоминании вечери Господней.</a:t>
            </a:r>
          </a:p>
          <a:p>
            <a:pPr>
              <a:buNone/>
            </a:pPr>
            <a:r>
              <a:rPr lang="ru-RU" dirty="0"/>
              <a:t>4. Об избрании руководящих в церквах.</a:t>
            </a:r>
          </a:p>
          <a:p>
            <a:pPr>
              <a:buNone/>
            </a:pPr>
            <a:r>
              <a:rPr lang="ru-RU" dirty="0"/>
              <a:t>5. О проповедниках и благовестниках.</a:t>
            </a:r>
          </a:p>
          <a:p>
            <a:pPr>
              <a:buNone/>
            </a:pPr>
            <a:r>
              <a:rPr lang="ru-RU" dirty="0"/>
              <a:t>6. О браке, молитве о новорожденных, о захоронении усопших, пении в собрании.»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233DAC-3FF4-47BA-8866-6B5A41CB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11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2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6420" r="502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…В церковь православную не ходит уже лет 30…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AE595AE-CBD6-4348-ADF4-F810ECA1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045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Другая 1">
      <a:dk1>
        <a:srgbClr val="00B0F0"/>
      </a:dk1>
      <a:lt1>
        <a:srgbClr val="33352A"/>
      </a:lt1>
      <a:dk2>
        <a:srgbClr val="AE805A"/>
      </a:dk2>
      <a:lt2>
        <a:srgbClr val="EAEBDE"/>
      </a:lt2>
      <a:accent1>
        <a:srgbClr val="FFFF00"/>
      </a:accent1>
      <a:accent2>
        <a:srgbClr val="0070C0"/>
      </a:accent2>
      <a:accent3>
        <a:srgbClr val="005878"/>
      </a:accent3>
      <a:accent4>
        <a:srgbClr val="5DD3FF"/>
      </a:accent4>
      <a:accent5>
        <a:srgbClr val="93E2FF"/>
      </a:accent5>
      <a:accent6>
        <a:srgbClr val="C9F0FF"/>
      </a:accent6>
      <a:hlink>
        <a:srgbClr val="DB5353"/>
      </a:hlink>
      <a:folHlink>
        <a:srgbClr val="903638"/>
      </a:folHlink>
    </a:clrScheme>
    <a:fontScheme name="Другая 1">
      <a:majorFont>
        <a:latin typeface="Californian FB"/>
        <a:ea typeface=""/>
        <a:cs typeface=""/>
      </a:majorFont>
      <a:minorFont>
        <a:latin typeface="Cambria"/>
        <a:ea typeface=""/>
        <a:cs typeface="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513</TotalTime>
  <Words>605</Words>
  <Application>Microsoft Office PowerPoint</Application>
  <PresentationFormat>Экран (4:3)</PresentationFormat>
  <Paragraphs>93</Paragraphs>
  <Slides>28</Slides>
  <Notes>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Californian FB</vt:lpstr>
      <vt:lpstr>Cambria</vt:lpstr>
      <vt:lpstr>Monotype Corsiva</vt:lpstr>
      <vt:lpstr>Vivaldi</vt:lpstr>
      <vt:lpstr>Wingdings</vt:lpstr>
      <vt:lpstr>Wingdings 2</vt:lpstr>
      <vt:lpstr>Литейная</vt:lpstr>
      <vt:lpstr>По следам Евангелиста</vt:lpstr>
      <vt:lpstr>Иван Федорович Онищенко (ок.1830-ок.1890)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Ряснополь</vt:lpstr>
      <vt:lpstr>…В церковь православную не ходит уже лет 30…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Иван Рябошапка - украинский апостол 19 века</vt:lpstr>
      <vt:lpstr>Иван Григорьевич Рябошапка  (1831-1900)  </vt:lpstr>
      <vt:lpstr>Жизнь до обращения</vt:lpstr>
      <vt:lpstr>Богоискание</vt:lpstr>
      <vt:lpstr>Обращение</vt:lpstr>
      <vt:lpstr>Крещение</vt:lpstr>
      <vt:lpstr>Служение </vt:lpstr>
      <vt:lpstr>Первые плоды</vt:lpstr>
      <vt:lpstr>У Корфа   в гостях</vt:lpstr>
      <vt:lpstr>Служение</vt:lpstr>
      <vt:lpstr>Ссылка</vt:lpstr>
      <vt:lpstr>Дорога в вечность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Александр Пивнев</cp:lastModifiedBy>
  <cp:revision>41</cp:revision>
  <dcterms:created xsi:type="dcterms:W3CDTF">2016-11-30T20:44:20Z</dcterms:created>
  <dcterms:modified xsi:type="dcterms:W3CDTF">2017-08-18T05:39:01Z</dcterms:modified>
</cp:coreProperties>
</file>